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3" r:id="rId15"/>
    <p:sldId id="270" r:id="rId16"/>
  </p:sldIdLst>
  <p:sldSz cx="9144000" cy="6858000" type="screen4x3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crete_global_gri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hash" TargetMode="External"/><Relationship Id="rId2" Type="http://schemas.openxmlformats.org/officeDocument/2006/relationships/hyperlink" Target="https://eng.uber.com/h3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hat3words.com/" TargetMode="External"/><Relationship Id="rId4" Type="http://schemas.openxmlformats.org/officeDocument/2006/relationships/hyperlink" Target="https://plus.cod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reendex.es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teligencia_artificial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s.wikipedia.org/wiki/Programa_inform%C3%A1tico" TargetMode="External"/><Relationship Id="rId5" Type="http://schemas.openxmlformats.org/officeDocument/2006/relationships/hyperlink" Target="https://es.wikipedia.org/wiki/Muestra_estad%C3%ADstica" TargetMode="External"/><Relationship Id="rId4" Type="http://schemas.openxmlformats.org/officeDocument/2006/relationships/hyperlink" Target="https://es.wikipedia.org/wiki/Algoritm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cridini/Awesome-Geospatia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eodacenter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geoblaze.io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rousseau.io/turf-mapboxj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ensorflow.org/js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github.com/Turfj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228600" y="6248520"/>
            <a:ext cx="190440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1200" b="0" strike="noStrike" spc="-1">
                <a:solidFill>
                  <a:srgbClr val="DDDDDD"/>
                </a:solidFill>
                <a:latin typeface="Swis721 Ex BT"/>
                <a:ea typeface="DejaVu Sans"/>
              </a:rPr>
              <a:t>Máster SIG – 2019/2020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9" name="Line 2"/>
          <p:cNvSpPr/>
          <p:nvPr/>
        </p:nvSpPr>
        <p:spPr>
          <a:xfrm>
            <a:off x="755640" y="4910040"/>
            <a:ext cx="7638840" cy="4680"/>
          </a:xfrm>
          <a:prstGeom prst="line">
            <a:avLst/>
          </a:prstGeom>
          <a:ln w="936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3"/>
          <p:cNvSpPr/>
          <p:nvPr/>
        </p:nvSpPr>
        <p:spPr>
          <a:xfrm>
            <a:off x="611280" y="961920"/>
            <a:ext cx="8063640" cy="24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US" sz="2400" b="0" strike="noStrike" spc="-1">
                <a:solidFill>
                  <a:srgbClr val="DDDDDD"/>
                </a:solidFill>
                <a:latin typeface="Swis721 Ex BT"/>
                <a:ea typeface="DejaVu Sans"/>
              </a:rPr>
              <a:t>MÁSTER EN SISTEMAS DE INFORMACIÓN GEOGRÁFICA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US" sz="2400" b="0" strike="noStrike" spc="-1">
                <a:solidFill>
                  <a:srgbClr val="FFFF99"/>
                </a:solidFill>
                <a:latin typeface="Swis721 Ex BT"/>
                <a:ea typeface="DejaVu Sans"/>
              </a:rPr>
              <a:t>M2 – MAPAS Y OPENDATA: PROGRAMACIÓN WEB-SIG, ORGANIZACIÓN Y ANÁLISIS DE GEODATOS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708120" y="3933720"/>
            <a:ext cx="7733520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6156000" y="5511960"/>
            <a:ext cx="2809080" cy="856440"/>
          </a:xfrm>
          <a:prstGeom prst="rect">
            <a:avLst/>
          </a:prstGeom>
          <a:ln>
            <a:noFill/>
          </a:ln>
        </p:spPr>
      </p:pic>
      <p:sp>
        <p:nvSpPr>
          <p:cNvPr id="43" name="CustomShape 5"/>
          <p:cNvSpPr/>
          <p:nvPr/>
        </p:nvSpPr>
        <p:spPr>
          <a:xfrm>
            <a:off x="772920" y="3735360"/>
            <a:ext cx="7935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Mallas </a:t>
            </a:r>
            <a:r>
              <a:rPr lang="en-US" sz="3200" b="0" strike="noStrike" spc="-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lang="en-US" sz="2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 y algoritmos en JS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globales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457200" y="109728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Hierarchical Geospatial Indexing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77" name="Imagen 76"/>
          <p:cNvPicPr/>
          <p:nvPr/>
        </p:nvPicPr>
        <p:blipFill>
          <a:blip r:embed="rId2"/>
          <a:stretch/>
        </p:blipFill>
        <p:spPr>
          <a:xfrm>
            <a:off x="2896729" y="4529143"/>
            <a:ext cx="3028320" cy="151380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0A559E5-E11A-43EE-9D06-6553CCAD887C}"/>
              </a:ext>
            </a:extLst>
          </p:cNvPr>
          <p:cNvSpPr/>
          <p:nvPr/>
        </p:nvSpPr>
        <p:spPr>
          <a:xfrm>
            <a:off x="457200" y="1789920"/>
            <a:ext cx="8438444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Son mallas (</a:t>
            </a:r>
            <a:r>
              <a:rPr lang="es-ES" sz="2800" b="0" strike="noStrike" spc="-1" dirty="0" err="1">
                <a:solidFill>
                  <a:schemeClr val="bg1"/>
                </a:solidFill>
                <a:latin typeface="Consolas" panose="020B0609020204030204" pitchFamily="49" charset="0"/>
              </a:rPr>
              <a:t>grids</a:t>
            </a: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) de ámbito mundial, que dividen el mundo en –</a:t>
            </a:r>
            <a:r>
              <a:rPr lang="es-ES" sz="2800" b="0" strike="noStrike" spc="-1" dirty="0" err="1">
                <a:solidFill>
                  <a:schemeClr val="bg1"/>
                </a:solidFill>
                <a:latin typeface="Consolas" panose="020B0609020204030204" pitchFamily="49" charset="0"/>
              </a:rPr>
              <a:t>rectangulos</a:t>
            </a: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, triángulos o hexágonos a diferentes resoluciones (niveles de zoom) .</a:t>
            </a:r>
          </a:p>
          <a:p>
            <a:pPr>
              <a:lnSpc>
                <a:spcPct val="100000"/>
              </a:lnSpc>
            </a:pPr>
            <a:endParaRPr lang="es-ES" sz="2800" spc="-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chemeClr val="bg1"/>
                </a:solidFill>
                <a:latin typeface="Consolas" panose="020B0609020204030204" pitchFamily="49" charset="0"/>
              </a:rPr>
              <a:t>Cada celda tiene un identificador único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8B52FC3-F65D-49F8-8C83-48F3E5D8E883}"/>
              </a:ext>
            </a:extLst>
          </p:cNvPr>
          <p:cNvSpPr/>
          <p:nvPr/>
        </p:nvSpPr>
        <p:spPr>
          <a:xfrm>
            <a:off x="1363133" y="6087415"/>
            <a:ext cx="6417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https://en.wikipedia.org/wiki/Discrete_global_grid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/>
          <p:cNvPicPr/>
          <p:nvPr/>
        </p:nvPicPr>
        <p:blipFill>
          <a:blip r:embed="rId2"/>
          <a:stretch/>
        </p:blipFill>
        <p:spPr>
          <a:xfrm>
            <a:off x="1388532" y="3552488"/>
            <a:ext cx="6767339" cy="2900872"/>
          </a:xfrm>
          <a:prstGeom prst="rect">
            <a:avLst/>
          </a:prstGeom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06C545-4C20-4C46-9CE5-8697D5D5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32" y="1322917"/>
            <a:ext cx="1870072" cy="20036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B5CE37-161C-455C-942C-24AE07DC9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955" y="1322917"/>
            <a:ext cx="1870072" cy="20036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B8ED4D-594F-4F24-B05B-8BE8D08EA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839" y="1322917"/>
            <a:ext cx="1870072" cy="2003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FD37D7-57B9-4058-895D-4728EF7C6E47}"/>
              </a:ext>
            </a:extLst>
          </p:cNvPr>
          <p:cNvSpPr txBox="1"/>
          <p:nvPr/>
        </p:nvSpPr>
        <p:spPr>
          <a:xfrm>
            <a:off x="495479" y="1887443"/>
            <a:ext cx="7096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H3 –Uber 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https://eng.uber.com/h3/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  (hexagonal)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6B6258-3266-4C1A-AEB8-E8F4C3CE7266}"/>
              </a:ext>
            </a:extLst>
          </p:cNvPr>
          <p:cNvSpPr txBox="1"/>
          <p:nvPr/>
        </p:nvSpPr>
        <p:spPr>
          <a:xfrm>
            <a:off x="495479" y="2737556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GeoHash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https://en.wikipedia.org/wiki/Geohash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(rectangular)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AB8F0C1-7D37-4602-BA1E-AB357EA3CEEC}"/>
              </a:ext>
            </a:extLst>
          </p:cNvPr>
          <p:cNvSpPr/>
          <p:nvPr/>
        </p:nvSpPr>
        <p:spPr>
          <a:xfrm>
            <a:off x="495479" y="3472581"/>
            <a:ext cx="822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s-ES" sz="2000" dirty="0" err="1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Location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Codes: https://plus.codes/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 (rectangular)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CAED73-889B-4AF5-9940-35C5BA1E6097}"/>
              </a:ext>
            </a:extLst>
          </p:cNvPr>
          <p:cNvSpPr/>
          <p:nvPr/>
        </p:nvSpPr>
        <p:spPr>
          <a:xfrm>
            <a:off x="495479" y="4437781"/>
            <a:ext cx="7096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What3Words: 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https://what3words.com/</a:t>
            </a:r>
            <a:r>
              <a:rPr lang="es-ES" sz="2000" dirty="0">
                <a:solidFill>
                  <a:schemeClr val="bg1"/>
                </a:solidFill>
                <a:latin typeface="Consolas" panose="020B0609020204030204" pitchFamily="49" charset="0"/>
              </a:rPr>
              <a:t> (rectangular)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E97E27-B61D-4253-8CD3-157002B81377}"/>
              </a:ext>
            </a:extLst>
          </p:cNvPr>
          <p:cNvSpPr/>
          <p:nvPr/>
        </p:nvSpPr>
        <p:spPr>
          <a:xfrm>
            <a:off x="1091633" y="6145583"/>
            <a:ext cx="7096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https://observablehq.com/@sw1227/h3</a:t>
            </a:r>
            <a:r>
              <a:rPr lang="es-ES" sz="1100" dirty="0">
                <a:solidFill>
                  <a:schemeClr val="bg1"/>
                </a:solidFill>
              </a:rPr>
              <a:t>-</a:t>
            </a:r>
            <a:r>
              <a:rPr lang="es-ES" sz="1400" dirty="0">
                <a:solidFill>
                  <a:schemeClr val="bg1"/>
                </a:solidFill>
              </a:rPr>
              <a:t>index-visualizer</a:t>
            </a:r>
          </a:p>
        </p:txBody>
      </p:sp>
    </p:spTree>
    <p:extLst>
      <p:ext uri="{BB962C8B-B14F-4D97-AF65-F5344CB8AC3E}">
        <p14:creationId xmlns:p14="http://schemas.microsoft.com/office/powerpoint/2010/main" val="9021163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B1A9-AB44-4AE4-8C3C-C11C0DA1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1" y="941034"/>
            <a:ext cx="4038655" cy="385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7BFD7-CB11-4157-8464-5D769718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10" y="674703"/>
            <a:ext cx="3290796" cy="3052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62D79-4289-48FB-8556-868F7C427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74" y="4085023"/>
            <a:ext cx="2598567" cy="2448123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D95FE69-05A5-4E77-8B28-25F1384BDC4F}"/>
              </a:ext>
            </a:extLst>
          </p:cNvPr>
          <p:cNvSpPr/>
          <p:nvPr/>
        </p:nvSpPr>
        <p:spPr>
          <a:xfrm>
            <a:off x="456586" y="158103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H3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46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D95FE69-05A5-4E77-8B28-25F1384BDC4F}"/>
              </a:ext>
            </a:extLst>
          </p:cNvPr>
          <p:cNvSpPr/>
          <p:nvPr/>
        </p:nvSpPr>
        <p:spPr>
          <a:xfrm>
            <a:off x="456586" y="158103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Malla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GeoHash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1DCFF-3881-4F76-B790-1FF13DCC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8" y="743920"/>
            <a:ext cx="2796897" cy="2529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EB97B-7C4C-4BA5-9328-5509E20F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38" y="568125"/>
            <a:ext cx="4181383" cy="3696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9AFF5E-4A9B-4B68-B0D8-E514F168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8" y="3504044"/>
            <a:ext cx="3778245" cy="30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E42E49BB-8ABD-4CA8-87CB-57F63FEBF5CB}"/>
              </a:ext>
            </a:extLst>
          </p:cNvPr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9D61D7-3579-4FE4-9DE5-773613C09472}"/>
              </a:ext>
            </a:extLst>
          </p:cNvPr>
          <p:cNvSpPr txBox="1"/>
          <p:nvPr/>
        </p:nvSpPr>
        <p:spPr>
          <a:xfrm>
            <a:off x="676455" y="1591733"/>
            <a:ext cx="892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Avuxi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clasifica todos los rincones del planeta según su popularidad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3C1220C-8E34-4854-9F66-F36F12713D6B}"/>
              </a:ext>
            </a:extLst>
          </p:cNvPr>
          <p:cNvSpPr/>
          <p:nvPr/>
        </p:nvSpPr>
        <p:spPr>
          <a:xfrm>
            <a:off x="676455" y="2142092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https://www.avuxi.com/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E8D47B-5170-49D5-A7A8-7CE706FA6F24}"/>
              </a:ext>
            </a:extLst>
          </p:cNvPr>
          <p:cNvSpPr txBox="1"/>
          <p:nvPr/>
        </p:nvSpPr>
        <p:spPr>
          <a:xfrm>
            <a:off x="676455" y="3259723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Starlab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(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Greendex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)Índice verde urbano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3CAD4FB-0AAC-4DAB-92C6-8BAD68C1E059}"/>
              </a:ext>
            </a:extLst>
          </p:cNvPr>
          <p:cNvSpPr/>
          <p:nvPr/>
        </p:nvSpPr>
        <p:spPr>
          <a:xfrm>
            <a:off x="676455" y="3810082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https://greendex.es/</a:t>
            </a:r>
            <a:endParaRPr lang="es-ES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BAE685E-C605-472E-BA6E-4430A9ED9E17}"/>
              </a:ext>
            </a:extLst>
          </p:cNvPr>
          <p:cNvSpPr/>
          <p:nvPr/>
        </p:nvSpPr>
        <p:spPr>
          <a:xfrm>
            <a:off x="676455" y="5275904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Consolas" panose="020B0609020204030204" pitchFamily="49" charset="0"/>
              </a:rPr>
              <a:t>https://www.smartpostcode.co.uk/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74D325-B007-4BB1-9483-A92816F80C00}"/>
              </a:ext>
            </a:extLst>
          </p:cNvPr>
          <p:cNvSpPr txBox="1"/>
          <p:nvPr/>
        </p:nvSpPr>
        <p:spPr>
          <a:xfrm>
            <a:off x="676455" y="4712270"/>
            <a:ext cx="752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</a:rPr>
              <a:t>SmartPostCode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</a:rPr>
              <a:t>: Sitios dónde vivir en UK según preferencias</a:t>
            </a:r>
          </a:p>
        </p:txBody>
      </p:sp>
    </p:spTree>
    <p:extLst>
      <p:ext uri="{BB962C8B-B14F-4D97-AF65-F5344CB8AC3E}">
        <p14:creationId xmlns:p14="http://schemas.microsoft.com/office/powerpoint/2010/main" val="917020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968040" y="1700640"/>
            <a:ext cx="7344000" cy="307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Machine Learning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JS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Mallas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   *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Modelo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de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negocio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Índice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83640" y="1268640"/>
            <a:ext cx="7344000" cy="447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El </a:t>
            </a:r>
            <a:r>
              <a:rPr lang="en-US" sz="1800" b="1" strike="noStrike" spc="-1">
                <a:solidFill>
                  <a:srgbClr val="FFFFFF"/>
                </a:solidFill>
                <a:latin typeface="Consolas"/>
                <a:ea typeface="DejaVu Sans"/>
              </a:rPr>
              <a:t>aprendizaje automático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 (del inglés, </a:t>
            </a:r>
            <a:r>
              <a:rPr lang="en-US" sz="1800" b="0" i="1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2"/>
              </a:rPr>
              <a:t>machine learning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) es … una rama de la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3"/>
              </a:rPr>
              <a:t>inteligencia artificial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, cuyo objetivo es desarrollar técnicas que permitan que las computadoras </a:t>
            </a:r>
            <a:r>
              <a:rPr lang="en-US" sz="1800" b="0" i="1" strike="noStrike" spc="-1">
                <a:solidFill>
                  <a:srgbClr val="FFFFFF"/>
                </a:solidFill>
                <a:latin typeface="Consolas"/>
                <a:ea typeface="DejaVu Sans"/>
              </a:rPr>
              <a:t>aprendan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De forma más concreta, los investigadores del aprendizaje de máquinas buscan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4"/>
              </a:rPr>
              <a:t>algoritmos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y para convertir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5"/>
              </a:rPr>
              <a:t>muestras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 de datos en </a:t>
            </a:r>
            <a:r>
              <a:rPr lang="en-US" sz="1800" b="0" u="sng" strike="noStrike" spc="-1">
                <a:solidFill>
                  <a:srgbClr val="8F8F8F"/>
                </a:solidFill>
                <a:uFillTx/>
                <a:latin typeface="Consolas"/>
                <a:ea typeface="DejaVu Sans"/>
                <a:hlinkClick r:id="rId6"/>
              </a:rPr>
              <a:t>programas de computadora</a:t>
            </a: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, sin tener que escribir los últimos explícitamente.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nsolas"/>
                <a:ea typeface="DejaVu Sans"/>
              </a:rPr>
              <a:t>Los modelos o programas resultantes deben ser capaces de generalizar comportamientos e inferencias para un conjunto más amplio (potencialmente infinito) de datos.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Machine Learning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83640" y="6084000"/>
            <a:ext cx="75621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nsolas"/>
                <a:ea typeface="DejaVu Sans"/>
              </a:rPr>
              <a:t>https://es.wikipedia.org/wiki/Aprendizaje_autom%C3%A1tico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Algoritmos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303520" y="640080"/>
            <a:ext cx="3143160" cy="264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Clustering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Agrupación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por </a:t>
            </a:r>
            <a:r>
              <a:rPr lang="es-E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atributos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Classification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Identificación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a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partir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de variables 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Regression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Estimación de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valores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entre una variable </a:t>
            </a:r>
            <a:r>
              <a:rPr lang="en-US" sz="1800" b="0" strike="noStrike" spc="-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dependiente</a:t>
            </a: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y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variables </a:t>
            </a:r>
            <a:r>
              <a:rPr lang="es-ES" sz="1800" b="0" strike="noStrike" spc="-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independientes</a:t>
            </a:r>
          </a:p>
        </p:txBody>
      </p:sp>
      <p:pic>
        <p:nvPicPr>
          <p:cNvPr id="51" name="Imagen 50"/>
          <p:cNvPicPr/>
          <p:nvPr/>
        </p:nvPicPr>
        <p:blipFill>
          <a:blip r:embed="rId2"/>
          <a:stretch/>
        </p:blipFill>
        <p:spPr>
          <a:xfrm>
            <a:off x="646200" y="1005840"/>
            <a:ext cx="4199760" cy="55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/>
          <p:cNvPicPr/>
          <p:nvPr/>
        </p:nvPicPr>
        <p:blipFill>
          <a:blip r:embed="rId2"/>
          <a:stretch/>
        </p:blipFill>
        <p:spPr>
          <a:xfrm>
            <a:off x="137339" y="757806"/>
            <a:ext cx="8869320" cy="479484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384404" y="2722860"/>
            <a:ext cx="8375191" cy="432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https://github.com/sacridini/Awesome-Geospatial</a:t>
            </a:r>
            <a:endParaRPr lang="en-US" sz="24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GeoDa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 un “</a:t>
            </a:r>
            <a:r>
              <a:rPr lang="en-US" sz="2800" b="0" strike="noStrike" spc="-1" dirty="0" err="1">
                <a:solidFill>
                  <a:srgbClr val="FFFF99"/>
                </a:solidFill>
                <a:latin typeface="Consolas"/>
                <a:ea typeface="DejaVu Sans"/>
              </a:rPr>
              <a:t>clasico</a:t>
            </a:r>
            <a:r>
              <a:rPr lang="en-US" sz="2800" b="0" strike="noStrike" spc="-1" dirty="0">
                <a:solidFill>
                  <a:srgbClr val="FFFF99"/>
                </a:solidFill>
                <a:latin typeface="Consolas"/>
                <a:ea typeface="DejaVu Sans"/>
              </a:rPr>
              <a:t>” de los SIG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205636" y="5844960"/>
            <a:ext cx="5380284" cy="2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https://geodacenter.github.io/</a:t>
            </a:r>
            <a:endParaRPr lang="en-US" sz="24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7" name="Imagen 56"/>
          <p:cNvPicPr/>
          <p:nvPr/>
        </p:nvPicPr>
        <p:blipFill>
          <a:blip r:embed="rId3"/>
          <a:stretch/>
        </p:blipFill>
        <p:spPr>
          <a:xfrm>
            <a:off x="4125960" y="2194560"/>
            <a:ext cx="4148280" cy="3200040"/>
          </a:xfrm>
          <a:prstGeom prst="rect">
            <a:avLst/>
          </a:prstGeom>
          <a:ln>
            <a:noFill/>
          </a:ln>
        </p:spPr>
      </p:pic>
      <p:pic>
        <p:nvPicPr>
          <p:cNvPr id="58" name="Imagen 57"/>
          <p:cNvPicPr/>
          <p:nvPr/>
        </p:nvPicPr>
        <p:blipFill>
          <a:blip r:embed="rId4"/>
          <a:stretch/>
        </p:blipFill>
        <p:spPr>
          <a:xfrm>
            <a:off x="914400" y="1328760"/>
            <a:ext cx="4476960" cy="324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Javascript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3200400" y="1828799"/>
            <a:ext cx="4982902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http://rousseau.io/turf-mapboxjs/</a:t>
            </a:r>
            <a:endParaRPr lang="en-US" sz="20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2" name="Imagen 61"/>
          <p:cNvPicPr/>
          <p:nvPr/>
        </p:nvPicPr>
        <p:blipFill>
          <a:blip r:embed="rId3"/>
          <a:stretch/>
        </p:blipFill>
        <p:spPr>
          <a:xfrm>
            <a:off x="731520" y="1227600"/>
            <a:ext cx="1332720" cy="1332720"/>
          </a:xfrm>
          <a:prstGeom prst="rect">
            <a:avLst/>
          </a:prstGeom>
          <a:ln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3200401" y="1463039"/>
            <a:ext cx="4982902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 dirty="0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https://github.com/Turfjs</a:t>
            </a:r>
            <a:endParaRPr lang="en-US" sz="2000" b="0" strike="noStrike" spc="-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4" name="Imagen 63"/>
          <p:cNvPicPr/>
          <p:nvPr/>
        </p:nvPicPr>
        <p:blipFill>
          <a:blip r:embed="rId5"/>
          <a:stretch/>
        </p:blipFill>
        <p:spPr>
          <a:xfrm>
            <a:off x="789171" y="5313682"/>
            <a:ext cx="2856960" cy="637560"/>
          </a:xfrm>
          <a:prstGeom prst="rect">
            <a:avLst/>
          </a:prstGeom>
          <a:ln>
            <a:noFill/>
          </a:ln>
        </p:spPr>
      </p:pic>
      <p:sp>
        <p:nvSpPr>
          <p:cNvPr id="65" name="CustomShape 4"/>
          <p:cNvSpPr/>
          <p:nvPr/>
        </p:nvSpPr>
        <p:spPr>
          <a:xfrm>
            <a:off x="4249131" y="5496561"/>
            <a:ext cx="5251603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https://www.tensorflow.org/js</a:t>
            </a:r>
            <a:endParaRPr lang="en-US" sz="20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6" name="Imagen 65"/>
          <p:cNvPicPr/>
          <p:nvPr/>
        </p:nvPicPr>
        <p:blipFill>
          <a:blip r:embed="rId7"/>
          <a:stretch/>
        </p:blipFill>
        <p:spPr>
          <a:xfrm>
            <a:off x="473040" y="26676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3396239" y="3383279"/>
            <a:ext cx="3478694" cy="387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u="sng" strike="noStrike" spc="-1">
                <a:solidFill>
                  <a:schemeClr val="bg1">
                    <a:lumMod val="95000"/>
                  </a:schemeClr>
                </a:solidFill>
                <a:uFillTx/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http://geoblaze.io/</a:t>
            </a:r>
            <a:endParaRPr lang="en-US" sz="2000" b="0" strike="noStrike" spc="-1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FB14560-A4DC-484A-889E-1EBB612CEEE9}"/>
              </a:ext>
            </a:extLst>
          </p:cNvPr>
          <p:cNvCxnSpPr/>
          <p:nvPr/>
        </p:nvCxnSpPr>
        <p:spPr>
          <a:xfrm>
            <a:off x="473040" y="4786489"/>
            <a:ext cx="7978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“Problema”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19480" y="1554480"/>
            <a:ext cx="7344000" cy="307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Cuando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analizamos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utilizamos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algoritmos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con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fenómenos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puntuales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(puntos) y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queremos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realizar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predicciones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Las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coordenadas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pueden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NO ser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tomadas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consideración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tanto com input o output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70" name="Imagen 69"/>
          <p:cNvPicPr/>
          <p:nvPr/>
        </p:nvPicPr>
        <p:blipFill>
          <a:blip r:embed="rId2"/>
          <a:stretch/>
        </p:blipFill>
        <p:spPr>
          <a:xfrm>
            <a:off x="6675120" y="4630320"/>
            <a:ext cx="173088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96080" y="404640"/>
            <a:ext cx="8287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FFFF99"/>
                </a:solidFill>
                <a:latin typeface="Consolas"/>
                <a:ea typeface="DejaVu Sans"/>
              </a:rPr>
              <a:t>Accidentes tráfico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365760" y="1280160"/>
            <a:ext cx="734400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¿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En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que sitios de BCN es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más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probable que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haya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un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accidente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un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Sábado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 a las 5h de la </a:t>
            </a:r>
            <a:r>
              <a:rPr lang="en-US" sz="2800" b="0" strike="noStrike" spc="-1" dirty="0" err="1">
                <a:solidFill>
                  <a:srgbClr val="FFFFFF"/>
                </a:solidFill>
                <a:latin typeface="Consolas"/>
                <a:ea typeface="DejaVu Sans"/>
              </a:rPr>
              <a:t>mañana</a:t>
            </a:r>
            <a:r>
              <a:rPr lang="en-US" sz="2800" b="0" strike="noStrike" spc="-1" dirty="0">
                <a:solidFill>
                  <a:srgbClr val="FFFFFF"/>
                </a:solidFill>
                <a:latin typeface="Consolas"/>
                <a:ea typeface="DejaVu Sans"/>
              </a:rPr>
              <a:t>?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73" name="Imagen 72"/>
          <p:cNvPicPr/>
          <p:nvPr/>
        </p:nvPicPr>
        <p:blipFill>
          <a:blip r:embed="rId2"/>
          <a:stretch/>
        </p:blipFill>
        <p:spPr>
          <a:xfrm>
            <a:off x="1554480" y="2788560"/>
            <a:ext cx="5713920" cy="37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838</TotalTime>
  <Words>396</Words>
  <Application>Microsoft Office PowerPoint</Application>
  <PresentationFormat>On-screen Show (4:3)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Consolas</vt:lpstr>
      <vt:lpstr>Swis721 Ex BT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sroyo01</dc:creator>
  <dc:description/>
  <cp:lastModifiedBy>Pascual, Victor</cp:lastModifiedBy>
  <cp:revision>99</cp:revision>
  <dcterms:created xsi:type="dcterms:W3CDTF">2005-10-26T06:54:45Z</dcterms:created>
  <dcterms:modified xsi:type="dcterms:W3CDTF">2020-01-22T13:59:19Z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TAO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